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1"/>
  </p:notesMasterIdLst>
  <p:handoutMasterIdLst>
    <p:handoutMasterId r:id="rId12"/>
  </p:handoutMasterIdLst>
  <p:sldIdLst>
    <p:sldId id="320" r:id="rId2"/>
    <p:sldId id="322" r:id="rId3"/>
    <p:sldId id="341" r:id="rId4"/>
    <p:sldId id="330" r:id="rId5"/>
    <p:sldId id="325" r:id="rId6"/>
    <p:sldId id="329" r:id="rId7"/>
    <p:sldId id="332" r:id="rId8"/>
    <p:sldId id="331" r:id="rId9"/>
    <p:sldId id="272" r:id="rId10"/>
  </p:sldIdLst>
  <p:sldSz cx="9144000" cy="6858000" type="screen4x3"/>
  <p:notesSz cx="9929813" cy="67976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elana Louw" initials="DL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9966"/>
    <a:srgbClr val="00FF00"/>
    <a:srgbClr val="00FFF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58" d="100"/>
          <a:sy n="58" d="100"/>
        </p:scale>
        <p:origin x="1070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2919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24596" y="1"/>
            <a:ext cx="4302919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865C35-2AC1-4B14-BFFF-986383B1EDD3}" type="datetimeFigureOut">
              <a:rPr lang="en-ZA" smtClean="0"/>
              <a:t>2018/01/29</a:t>
            </a:fld>
            <a:endParaRPr lang="en-Z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456612"/>
            <a:ext cx="4302919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24596" y="6456612"/>
            <a:ext cx="4302919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5B41EB-ACAB-491B-99FA-DBE8E5917E27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7160148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2919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4596" y="1"/>
            <a:ext cx="4302919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8ED7D1-EDB0-4220-B78A-46ADB4CA27F0}" type="datetimeFigureOut">
              <a:rPr lang="en-ZA" smtClean="0"/>
              <a:t>2018/01/29</a:t>
            </a:fld>
            <a:endParaRPr lang="en-ZA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435350" y="849313"/>
            <a:ext cx="3059113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2982" y="3271381"/>
            <a:ext cx="7943850" cy="267658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456612"/>
            <a:ext cx="4302919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4596" y="6456612"/>
            <a:ext cx="4302919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65CC48-ECC4-4A0C-94FE-2DA2AD86A056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3909346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005012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fld id="{76AE3A14-D1F7-4FF1-942C-F15B0E6FA3F6}" type="datetimeFigureOut">
              <a:rPr lang="en-US"/>
              <a:pPr>
                <a:defRPr/>
              </a:pPr>
              <a:t>2018/01/29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 smtClean="0"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1B8F5B67-BC31-4BB8-886B-173367E6D3A8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805742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fld id="{1165585C-0E1F-4AF6-99D6-226600BE5C21}" type="datetimeFigureOut">
              <a:rPr lang="en-US"/>
              <a:pPr>
                <a:defRPr/>
              </a:pPr>
              <a:t>2018/01/29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 smtClean="0"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5BE9248-8009-4D9A-BA3A-ACEA5A797173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7127769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fld id="{CEAF1AC7-75C7-44B1-B01E-244158A60B9C}" type="datetimeFigureOut">
              <a:rPr lang="en-US"/>
              <a:pPr>
                <a:defRPr/>
              </a:pPr>
              <a:t>2018/01/29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 smtClean="0"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DE98B98-64FC-48B7-8E14-0F1E460A8099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298411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fld id="{F5B4D783-A665-45AB-94A2-BADD282339D2}" type="datetimeFigureOut">
              <a:rPr lang="en-US"/>
              <a:pPr>
                <a:defRPr/>
              </a:pPr>
              <a:t>2018/01/29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 smtClean="0"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0574BB2-48CC-40A8-BF08-2589F032CA65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380161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fld id="{76D4997B-D25E-48A9-8410-AAECBDB37CB0}" type="datetimeFigureOut">
              <a:rPr lang="en-US"/>
              <a:pPr>
                <a:defRPr/>
              </a:pPr>
              <a:t>2018/01/29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 smtClean="0"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220D22E-DA1D-4597-A4E1-E45B00E8C0AE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6552664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fld id="{92EEE2EA-2BAC-4EE0-B860-8E2DEA9B2123}" type="datetimeFigureOut">
              <a:rPr lang="en-US"/>
              <a:pPr>
                <a:defRPr/>
              </a:pPr>
              <a:t>2018/01/29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 smtClean="0"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0CDC69A-5FAB-4314-AA5A-72A281281410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151426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fld id="{2A19A440-010B-411A-86E7-54018A96696D}" type="datetimeFigureOut">
              <a:rPr lang="en-US"/>
              <a:pPr>
                <a:defRPr/>
              </a:pPr>
              <a:t>2018/01/29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 smtClean="0"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921D6AC-38CA-46F0-8386-6810902C201E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4282355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fld id="{410B7644-B752-49C8-B87E-D9B52AF5B553}" type="datetimeFigureOut">
              <a:rPr lang="en-US"/>
              <a:pPr>
                <a:defRPr/>
              </a:pPr>
              <a:t>2018/01/29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 smtClean="0"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98456ED-0C6A-4997-BC3E-8E335E254124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1263420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fld id="{5317481C-6923-468F-8691-612978CB12F7}" type="datetimeFigureOut">
              <a:rPr lang="en-US"/>
              <a:pPr>
                <a:defRPr/>
              </a:pPr>
              <a:t>2018/01/29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 smtClean="0"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178795DC-5C6D-4F54-864D-DA872082B151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1784182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fld id="{674046EE-0EE6-4139-9260-FA23EDC6CDAB}" type="datetimeFigureOut">
              <a:rPr lang="en-US"/>
              <a:pPr>
                <a:defRPr/>
              </a:pPr>
              <a:t>2018/01/29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 smtClean="0"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513E606-5A05-41FC-B1FD-F5AA7D983EFE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257654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fld id="{FB0F2626-29CA-4C1E-9D23-D72761B3C513}" type="datetimeFigureOut">
              <a:rPr lang="en-US"/>
              <a:pPr>
                <a:defRPr/>
              </a:pPr>
              <a:t>2018/01/29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 smtClean="0"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B3754A25-D373-4572-B1AC-CAF63B00897E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134463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 descr="DWS Slide Pages1.jp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09010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2.jpeg"/><Relationship Id="rId7" Type="http://schemas.microsoft.com/office/2007/relationships/hdphoto" Target="../media/hdphoto1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Box 6"/>
          <p:cNvSpPr txBox="1">
            <a:spLocks noChangeArrowheads="1"/>
          </p:cNvSpPr>
          <p:nvPr/>
        </p:nvSpPr>
        <p:spPr bwMode="auto">
          <a:xfrm>
            <a:off x="1449388" y="2251075"/>
            <a:ext cx="5089525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ill Sans MT" panose="020B0502020104020203" pitchFamily="34" charset="0"/>
                <a:ea typeface="ＭＳ Ｐゴシック" panose="020B0600070205080204" pitchFamily="34" charset="-128"/>
              </a:rPr>
              <a:t>PRESENTATION TITLE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ill Sans" charset="0"/>
              <a:ea typeface="ＭＳ Ｐゴシック" panose="020B0600070205080204" pitchFamily="34" charset="-128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ill Sans Light" charset="0"/>
                <a:ea typeface="ＭＳ Ｐゴシック" panose="020B0600070205080204" pitchFamily="34" charset="-128"/>
              </a:rPr>
              <a:t>Presented by: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ill Sans Light" charset="0"/>
                <a:ea typeface="ＭＳ Ｐゴシック" panose="020B0600070205080204" pitchFamily="34" charset="-128"/>
              </a:rPr>
              <a:t>Name Surname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ill Sans Light" charset="0"/>
                <a:ea typeface="ＭＳ Ｐゴシック" panose="020B0600070205080204" pitchFamily="34" charset="-128"/>
              </a:rPr>
              <a:t>Directorate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ill Sans Light" charset="0"/>
              <a:ea typeface="ＭＳ Ｐゴシック" panose="020B0600070205080204" pitchFamily="34" charset="-128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ill Sans Light" charset="0"/>
                <a:ea typeface="ＭＳ Ｐゴシック" panose="020B0600070205080204" pitchFamily="34" charset="-128"/>
              </a:rPr>
              <a:t>Date</a:t>
            </a:r>
          </a:p>
        </p:txBody>
      </p:sp>
      <p:pic>
        <p:nvPicPr>
          <p:cNvPr id="15363" name="Picture 1" descr="DWS Slide Cover3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0513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1" descr="DWS Slide Cover pic4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12888"/>
            <a:ext cx="9180513" cy="503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2646485" y="1529142"/>
            <a:ext cx="6376027" cy="1067552"/>
          </a:xfrm>
          <a:prstGeom prst="rect">
            <a:avLst/>
          </a:prstGeom>
        </p:spPr>
        <p:txBody>
          <a:bodyPr/>
          <a:lstStyle>
            <a:lvl1pPr algn="ctr" defTabSz="457189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189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2pPr>
            <a:lvl3pPr algn="ctr" defTabSz="457189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3pPr>
            <a:lvl4pPr algn="ctr" defTabSz="457189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4pPr>
            <a:lvl5pPr algn="ctr" defTabSz="457189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5pPr>
            <a:lvl6pPr marL="457189" algn="ctr" defTabSz="457189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377" algn="ctr" defTabSz="457189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566" algn="ctr" defTabSz="457189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754" algn="ctr" defTabSz="457189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ZA" sz="2800" b="1" dirty="0">
                <a:latin typeface="Arial" panose="020B0604020202020204" pitchFamily="34" charset="0"/>
                <a:cs typeface="Arial" panose="020B0604020202020204" pitchFamily="34" charset="0"/>
              </a:rPr>
              <a:t>WP 11004: PSC MEETING 3, </a:t>
            </a:r>
            <a:br>
              <a:rPr lang="en-ZA" sz="2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ZA" sz="2800" b="1" dirty="0">
                <a:latin typeface="Arial" panose="020B0604020202020204" pitchFamily="34" charset="0"/>
                <a:cs typeface="Arial" panose="020B0604020202020204" pitchFamily="34" charset="0"/>
              </a:rPr>
              <a:t>13 FEBRUARY 2018</a:t>
            </a:r>
            <a:br>
              <a:rPr lang="en-ZA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ZA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ZA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2483599" y="2539254"/>
            <a:ext cx="6773164" cy="2979641"/>
          </a:xfrm>
          <a:prstGeom prst="rect">
            <a:avLst/>
          </a:prstGeom>
        </p:spPr>
        <p:txBody>
          <a:bodyPr/>
          <a:lstStyle>
            <a:lvl1pPr marL="342891" indent="-342891" algn="l" defTabSz="457189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32" indent="-285744" algn="l" defTabSz="457189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2971" indent="-228594" algn="l" defTabSz="457189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160" indent="-228594" algn="l" defTabSz="457189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7349" indent="-228594" algn="l" defTabSz="457189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537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DETERMINATION OF WATER RESOURCE CLASSES AND RESOURCE QUALITY OBJECTIVES FOR THE WATER RESOURCES IN THE MZIMVUBU CATCHMENT:</a:t>
            </a:r>
          </a:p>
          <a:p>
            <a:pPr marL="0" indent="0" algn="ctr">
              <a:buNone/>
            </a:pP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PROJECT PROGRESS</a:t>
            </a:r>
            <a:endParaRPr lang="en-ZA" sz="3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955" y="1348836"/>
            <a:ext cx="1934292" cy="145071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1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164" y="3027064"/>
            <a:ext cx="2276713" cy="1707535"/>
          </a:xfrm>
          <a:prstGeom prst="rect">
            <a:avLst/>
          </a:prstGeom>
        </p:spPr>
      </p:pic>
      <p:pic>
        <p:nvPicPr>
          <p:cNvPr id="11" name="Picture 4" descr="20160921_12535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164" y="4946974"/>
            <a:ext cx="2276713" cy="1178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830670" y="5570413"/>
            <a:ext cx="26779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Patsy Scherman</a:t>
            </a:r>
          </a:p>
        </p:txBody>
      </p:sp>
    </p:spTree>
    <p:extLst>
      <p:ext uri="{BB962C8B-B14F-4D97-AF65-F5344CB8AC3E}">
        <p14:creationId xmlns:p14="http://schemas.microsoft.com/office/powerpoint/2010/main" val="25920187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929" y="211888"/>
            <a:ext cx="8229600" cy="783198"/>
          </a:xfrm>
        </p:spPr>
        <p:txBody>
          <a:bodyPr/>
          <a:lstStyle/>
          <a:p>
            <a:r>
              <a:rPr lang="en-ZA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 PLAN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0661" y="968189"/>
            <a:ext cx="6885956" cy="5148174"/>
          </a:xfrm>
          <a:prstGeom prst="rect">
            <a:avLst/>
          </a:prstGeom>
        </p:spPr>
      </p:pic>
      <p:sp>
        <p:nvSpPr>
          <p:cNvPr id="6" name="Explosion: 8 Points 5"/>
          <p:cNvSpPr/>
          <p:nvPr/>
        </p:nvSpPr>
        <p:spPr>
          <a:xfrm>
            <a:off x="1375043" y="995086"/>
            <a:ext cx="582706" cy="493059"/>
          </a:xfrm>
          <a:prstGeom prst="irregularSeal1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7" name="Explosion: 8 Points 6"/>
          <p:cNvSpPr/>
          <p:nvPr/>
        </p:nvSpPr>
        <p:spPr>
          <a:xfrm>
            <a:off x="1375043" y="1778284"/>
            <a:ext cx="582706" cy="493059"/>
          </a:xfrm>
          <a:prstGeom prst="irregularSeal1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9" name="Explosion: 8 Points 8"/>
          <p:cNvSpPr/>
          <p:nvPr/>
        </p:nvSpPr>
        <p:spPr>
          <a:xfrm>
            <a:off x="1375043" y="3309194"/>
            <a:ext cx="582706" cy="493059"/>
          </a:xfrm>
          <a:prstGeom prst="irregularSeal1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0" name="Explosion: 8 Points 9"/>
          <p:cNvSpPr/>
          <p:nvPr/>
        </p:nvSpPr>
        <p:spPr>
          <a:xfrm>
            <a:off x="71717" y="5208497"/>
            <a:ext cx="582706" cy="493059"/>
          </a:xfrm>
          <a:prstGeom prst="irregularSeal1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1" name="Explosion: 8 Points 10"/>
          <p:cNvSpPr/>
          <p:nvPr/>
        </p:nvSpPr>
        <p:spPr>
          <a:xfrm>
            <a:off x="71717" y="5749975"/>
            <a:ext cx="582706" cy="493059"/>
          </a:xfrm>
          <a:prstGeom prst="irregularSeal1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3" name="TextBox 12"/>
          <p:cNvSpPr txBox="1"/>
          <p:nvPr/>
        </p:nvSpPr>
        <p:spPr>
          <a:xfrm>
            <a:off x="654423" y="5270360"/>
            <a:ext cx="12607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b="1" dirty="0"/>
              <a:t>complete</a:t>
            </a:r>
            <a:r>
              <a:rPr lang="en-ZA" dirty="0"/>
              <a:t>d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54423" y="5763419"/>
            <a:ext cx="12204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b="1" dirty="0"/>
              <a:t>in progress</a:t>
            </a:r>
          </a:p>
        </p:txBody>
      </p:sp>
      <p:sp>
        <p:nvSpPr>
          <p:cNvPr id="12" name="Explosion: 8 Points 11">
            <a:extLst>
              <a:ext uri="{FF2B5EF4-FFF2-40B4-BE49-F238E27FC236}">
                <a16:creationId xmlns:a16="http://schemas.microsoft.com/office/drawing/2014/main" id="{43393E53-0AD0-421A-973A-5530F6204850}"/>
              </a:ext>
            </a:extLst>
          </p:cNvPr>
          <p:cNvSpPr/>
          <p:nvPr/>
        </p:nvSpPr>
        <p:spPr>
          <a:xfrm>
            <a:off x="1375043" y="2543739"/>
            <a:ext cx="582706" cy="493059"/>
          </a:xfrm>
          <a:prstGeom prst="irregularSeal1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5" name="Explosion: 8 Points 14">
            <a:extLst>
              <a:ext uri="{FF2B5EF4-FFF2-40B4-BE49-F238E27FC236}">
                <a16:creationId xmlns:a16="http://schemas.microsoft.com/office/drawing/2014/main" id="{3DDCCAF1-DCF5-4D9B-9DB0-211BA8EB9960}"/>
              </a:ext>
            </a:extLst>
          </p:cNvPr>
          <p:cNvSpPr/>
          <p:nvPr/>
        </p:nvSpPr>
        <p:spPr>
          <a:xfrm>
            <a:off x="1395202" y="4093599"/>
            <a:ext cx="582706" cy="493059"/>
          </a:xfrm>
          <a:prstGeom prst="irregularSeal1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9173579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iver running through a field of grass&#10;&#10;Description generated with high confidence">
            <a:extLst>
              <a:ext uri="{FF2B5EF4-FFF2-40B4-BE49-F238E27FC236}">
                <a16:creationId xmlns:a16="http://schemas.microsoft.com/office/drawing/2014/main" id="{BBF88CC3-B61E-44D6-A853-D12417B02F7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444"/>
          <a:stretch/>
        </p:blipFill>
        <p:spPr>
          <a:xfrm>
            <a:off x="4434842" y="10"/>
            <a:ext cx="4709158" cy="6857990"/>
          </a:xfrm>
          <a:custGeom>
            <a:avLst/>
            <a:gdLst>
              <a:gd name="connsiteX0" fmla="*/ 45571 w 6278877"/>
              <a:gd name="connsiteY0" fmla="*/ 0 h 6858000"/>
              <a:gd name="connsiteX1" fmla="*/ 6278877 w 6278877"/>
              <a:gd name="connsiteY1" fmla="*/ 0 h 6858000"/>
              <a:gd name="connsiteX2" fmla="*/ 6278877 w 6278877"/>
              <a:gd name="connsiteY2" fmla="*/ 6858000 h 6858000"/>
              <a:gd name="connsiteX3" fmla="*/ 3292307 w 6278877"/>
              <a:gd name="connsiteY3" fmla="*/ 6858000 h 6858000"/>
              <a:gd name="connsiteX4" fmla="*/ 3181525 w 6278877"/>
              <a:gd name="connsiteY4" fmla="*/ 6786980 h 6858000"/>
              <a:gd name="connsiteX5" fmla="*/ 0 w 6278877"/>
              <a:gd name="connsiteY5" fmla="*/ 803252 h 6858000"/>
              <a:gd name="connsiteX6" fmla="*/ 37255 w 6278877"/>
              <a:gd name="connsiteY6" fmla="*/ 6544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78877" h="6858000">
                <a:moveTo>
                  <a:pt x="45571" y="0"/>
                </a:moveTo>
                <a:lnTo>
                  <a:pt x="6278877" y="0"/>
                </a:lnTo>
                <a:lnTo>
                  <a:pt x="6278877" y="6858000"/>
                </a:lnTo>
                <a:lnTo>
                  <a:pt x="3292307" y="6858000"/>
                </a:lnTo>
                <a:lnTo>
                  <a:pt x="3181525" y="6786980"/>
                </a:lnTo>
                <a:cubicBezTo>
                  <a:pt x="1262020" y="5490189"/>
                  <a:pt x="0" y="3294101"/>
                  <a:pt x="0" y="803252"/>
                </a:cubicBezTo>
                <a:cubicBezTo>
                  <a:pt x="0" y="554167"/>
                  <a:pt x="12619" y="308030"/>
                  <a:pt x="37255" y="65445"/>
                </a:cubicBezTo>
                <a:close/>
              </a:path>
            </a:pathLst>
          </a:custGeom>
        </p:spPr>
      </p:pic>
      <p:sp>
        <p:nvSpPr>
          <p:cNvPr id="2" name="TextBox 1"/>
          <p:cNvSpPr txBox="1"/>
          <p:nvPr/>
        </p:nvSpPr>
        <p:spPr>
          <a:xfrm>
            <a:off x="1696036" y="2639917"/>
            <a:ext cx="3737610" cy="239744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GENERAL PROGRESS</a:t>
            </a:r>
          </a:p>
        </p:txBody>
      </p:sp>
    </p:spTree>
    <p:extLst>
      <p:ext uri="{BB962C8B-B14F-4D97-AF65-F5344CB8AC3E}">
        <p14:creationId xmlns:p14="http://schemas.microsoft.com/office/powerpoint/2010/main" val="41821909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0C34EC-9C40-485A-B23A-6D4FD15FB9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3144" y="272561"/>
            <a:ext cx="7710855" cy="639762"/>
          </a:xfrm>
        </p:spPr>
        <p:txBody>
          <a:bodyPr/>
          <a:lstStyle/>
          <a:p>
            <a:r>
              <a:rPr lang="en-ZA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ACTIVITIES SINCE PSC 2, JULY 2017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A36F09-8042-4F2A-8437-2C6C6D88DC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56515" y="1027734"/>
            <a:ext cx="7264112" cy="5389685"/>
          </a:xfrm>
        </p:spPr>
        <p:txBody>
          <a:bodyPr/>
          <a:lstStyle/>
          <a:p>
            <a:r>
              <a:rPr lang="en-ZA" sz="2000" b="1" dirty="0">
                <a:latin typeface="Arial" panose="020B0604020202020204" pitchFamily="34" charset="0"/>
                <a:cs typeface="Arial" panose="020B0604020202020204" pitchFamily="34" charset="0"/>
              </a:rPr>
              <a:t>EWR Estuary Report completed.</a:t>
            </a:r>
          </a:p>
          <a:p>
            <a:r>
              <a:rPr lang="en-ZA" sz="2000" b="1" dirty="0">
                <a:latin typeface="Arial" panose="020B0604020202020204" pitchFamily="34" charset="0"/>
                <a:cs typeface="Arial" panose="020B0604020202020204" pitchFamily="34" charset="0"/>
              </a:rPr>
              <a:t>Phase 1 of scenario modelling and ecological consequences completed.</a:t>
            </a:r>
          </a:p>
          <a:p>
            <a:r>
              <a:rPr lang="en-ZA" sz="2000" b="1" dirty="0">
                <a:latin typeface="Arial" panose="020B0604020202020204" pitchFamily="34" charset="0"/>
                <a:cs typeface="Arial" panose="020B0604020202020204" pitchFamily="34" charset="0"/>
              </a:rPr>
              <a:t>Motivation for additional modelling + scenarios when </a:t>
            </a:r>
            <a:r>
              <a:rPr lang="en-ZA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ProPlan</a:t>
            </a:r>
            <a:r>
              <a:rPr lang="en-ZA" sz="2000" b="1" dirty="0">
                <a:latin typeface="Arial" panose="020B0604020202020204" pitchFamily="34" charset="0"/>
                <a:cs typeface="Arial" panose="020B0604020202020204" pitchFamily="34" charset="0"/>
              </a:rPr>
              <a:t> data could not be accessed in time.</a:t>
            </a:r>
          </a:p>
          <a:p>
            <a:r>
              <a:rPr lang="en-ZA" sz="2000" b="1" dirty="0">
                <a:latin typeface="Arial" panose="020B0604020202020204" pitchFamily="34" charset="0"/>
                <a:cs typeface="Arial" panose="020B0604020202020204" pitchFamily="34" charset="0"/>
              </a:rPr>
              <a:t>Phase 2 scenario modelling completed.</a:t>
            </a:r>
          </a:p>
          <a:p>
            <a:r>
              <a:rPr lang="en-ZA" sz="2000" b="1" dirty="0">
                <a:latin typeface="Arial" panose="020B0604020202020204" pitchFamily="34" charset="0"/>
                <a:cs typeface="Arial" panose="020B0604020202020204" pitchFamily="34" charset="0"/>
              </a:rPr>
              <a:t>Consequences to scenarios completed. Reports currently under review.</a:t>
            </a:r>
          </a:p>
          <a:p>
            <a:r>
              <a:rPr lang="en-ZA" sz="2000" b="1" dirty="0">
                <a:latin typeface="Arial" panose="020B0604020202020204" pitchFamily="34" charset="0"/>
                <a:cs typeface="Arial" panose="020B0604020202020204" pitchFamily="34" charset="0"/>
              </a:rPr>
              <a:t>Groundwater and wetlands components completed (other than RQOs): To be reported at PSC 4.</a:t>
            </a:r>
          </a:p>
          <a:p>
            <a:r>
              <a:rPr lang="en-ZA" sz="2000" b="1" dirty="0">
                <a:latin typeface="Arial" panose="020B0604020202020204" pitchFamily="34" charset="0"/>
                <a:cs typeface="Arial" panose="020B0604020202020204" pitchFamily="34" charset="0"/>
              </a:rPr>
              <a:t>Feedback on Preliminary Classes to DWS HO at end Nov 2017, and RO in early Feb 2018.</a:t>
            </a:r>
          </a:p>
          <a:p>
            <a:r>
              <a:rPr lang="en-ZA" sz="2000" b="1" dirty="0">
                <a:latin typeface="Arial" panose="020B0604020202020204" pitchFamily="34" charset="0"/>
                <a:cs typeface="Arial" panose="020B0604020202020204" pitchFamily="34" charset="0"/>
              </a:rPr>
              <a:t>Training workshop held in East London (focussing on Classes determination + RQOs): 5-9 Feb 2018.</a:t>
            </a:r>
          </a:p>
          <a:p>
            <a:r>
              <a:rPr lang="en-ZA" sz="2000" b="1" dirty="0">
                <a:latin typeface="Arial" panose="020B0604020202020204" pitchFamily="34" charset="0"/>
                <a:cs typeface="Arial" panose="020B0604020202020204" pitchFamily="34" charset="0"/>
              </a:rPr>
              <a:t>Classes and Catchment Configuration Report initiated.</a:t>
            </a:r>
          </a:p>
          <a:p>
            <a:endParaRPr lang="en-ZA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18712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5845" y="221629"/>
            <a:ext cx="8229600" cy="701307"/>
          </a:xfrm>
        </p:spPr>
        <p:txBody>
          <a:bodyPr/>
          <a:lstStyle/>
          <a:p>
            <a:r>
              <a:rPr lang="en-ZA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REPORTING STATUS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26662" y="922936"/>
            <a:ext cx="7341578" cy="5547945"/>
          </a:xfrm>
        </p:spPr>
        <p:txBody>
          <a:bodyPr/>
          <a:lstStyle/>
          <a:p>
            <a:pPr lvl="0">
              <a:buFont typeface="Wingdings" panose="05000000000000000000" pitchFamily="2" charset="2"/>
              <a:buChar char="Ø"/>
            </a:pPr>
            <a:r>
              <a:rPr lang="en-ZA" sz="1800" b="1" dirty="0">
                <a:latin typeface="Arial" panose="020B0604020202020204" pitchFamily="34" charset="0"/>
                <a:cs typeface="Arial" panose="020B0604020202020204" pitchFamily="34" charset="0"/>
              </a:rPr>
              <a:t>Inception Report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en-ZA" sz="1800" b="1" dirty="0">
                <a:latin typeface="Arial" panose="020B0604020202020204" pitchFamily="34" charset="0"/>
                <a:cs typeface="Arial" panose="020B0604020202020204" pitchFamily="34" charset="0"/>
              </a:rPr>
              <a:t>River survey Report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en-ZA" sz="1800" b="1" dirty="0">
                <a:latin typeface="Arial" panose="020B0604020202020204" pitchFamily="34" charset="0"/>
                <a:cs typeface="Arial" panose="020B0604020202020204" pitchFamily="34" charset="0"/>
              </a:rPr>
              <a:t>Status Quo/Delineation Report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en-ZA" sz="1800" b="1" dirty="0">
                <a:latin typeface="Arial" panose="020B0604020202020204" pitchFamily="34" charset="0"/>
                <a:cs typeface="Arial" panose="020B0604020202020204" pitchFamily="34" charset="0"/>
              </a:rPr>
              <a:t>Systems Modelling Report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en-ZA" sz="1800" b="1" dirty="0">
                <a:latin typeface="Arial" panose="020B0604020202020204" pitchFamily="34" charset="0"/>
                <a:cs typeface="Arial" panose="020B0604020202020204" pitchFamily="34" charset="0"/>
              </a:rPr>
              <a:t>River Desktop EWR Report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en-ZA" sz="1800" b="1" dirty="0">
                <a:latin typeface="Arial" panose="020B0604020202020204" pitchFamily="34" charset="0"/>
                <a:cs typeface="Arial" panose="020B0604020202020204" pitchFamily="34" charset="0"/>
              </a:rPr>
              <a:t>BHN Report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en-ZA" sz="1800" b="1" dirty="0">
                <a:latin typeface="Arial" panose="020B0604020202020204" pitchFamily="34" charset="0"/>
                <a:cs typeface="Arial" panose="020B0604020202020204" pitchFamily="34" charset="0"/>
              </a:rPr>
              <a:t>River EWR Report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en-ZA" sz="1800" b="1" dirty="0">
                <a:latin typeface="Arial" panose="020B0604020202020204" pitchFamily="34" charset="0"/>
                <a:cs typeface="Arial" panose="020B0604020202020204" pitchFamily="34" charset="0"/>
              </a:rPr>
              <a:t>Estuary EWR Report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en-ZA" sz="1800" b="1" dirty="0">
                <a:latin typeface="Arial" panose="020B0604020202020204" pitchFamily="34" charset="0"/>
                <a:cs typeface="Arial" panose="020B0604020202020204" pitchFamily="34" charset="0"/>
              </a:rPr>
              <a:t>Two workshop reports; one training report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en-ZA" sz="1800" b="1" dirty="0">
                <a:latin typeface="Arial" panose="020B0604020202020204" pitchFamily="34" charset="0"/>
                <a:cs typeface="Arial" panose="020B0604020202020204" pitchFamily="34" charset="0"/>
              </a:rPr>
              <a:t>Groundwater Report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en-ZA" sz="1800" b="1" dirty="0">
                <a:latin typeface="Arial" panose="020B0604020202020204" pitchFamily="34" charset="0"/>
                <a:cs typeface="Arial" panose="020B0604020202020204" pitchFamily="34" charset="0"/>
              </a:rPr>
              <a:t>Wetland Report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ZA" sz="1800" b="1" dirty="0">
                <a:latin typeface="Arial" panose="020B0604020202020204" pitchFamily="34" charset="0"/>
                <a:cs typeface="Arial" panose="020B0604020202020204" pitchFamily="34" charset="0"/>
              </a:rPr>
              <a:t>Scenario Description Report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en-ZA" sz="1800" b="1" dirty="0">
                <a:latin typeface="Arial" panose="020B0604020202020204" pitchFamily="34" charset="0"/>
                <a:cs typeface="Arial" panose="020B0604020202020204" pitchFamily="34" charset="0"/>
              </a:rPr>
              <a:t>Ecological Consequences Report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en-ZA" sz="1800" b="1" dirty="0">
                <a:latin typeface="Arial" panose="020B0604020202020204" pitchFamily="34" charset="0"/>
                <a:cs typeface="Arial" panose="020B0604020202020204" pitchFamily="34" charset="0"/>
              </a:rPr>
              <a:t>Additional results included as an Appendix to the </a:t>
            </a:r>
            <a:r>
              <a:rPr lang="en-ZA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Ecol</a:t>
            </a:r>
            <a:r>
              <a:rPr lang="en-ZA" sz="1800" b="1" dirty="0">
                <a:latin typeface="Arial" panose="020B0604020202020204" pitchFamily="34" charset="0"/>
                <a:cs typeface="Arial" panose="020B0604020202020204" pitchFamily="34" charset="0"/>
              </a:rPr>
              <a:t> Cons Report:</a:t>
            </a:r>
            <a:r>
              <a:rPr lang="en-ZA" sz="1800" b="1" i="1" dirty="0">
                <a:latin typeface="Arial" panose="020B0604020202020204" pitchFamily="34" charset="0"/>
                <a:cs typeface="Arial" panose="020B0604020202020204" pitchFamily="34" charset="0"/>
              </a:rPr>
              <a:t> Review underway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en-ZA" sz="1800" b="1" dirty="0">
                <a:latin typeface="Arial" panose="020B0604020202020204" pitchFamily="34" charset="0"/>
                <a:cs typeface="Arial" panose="020B0604020202020204" pitchFamily="34" charset="0"/>
              </a:rPr>
              <a:t>Non-Ecological Consequences Report: </a:t>
            </a:r>
            <a:r>
              <a:rPr lang="en-ZA" sz="1800" b="1" i="1" dirty="0">
                <a:latin typeface="Arial" panose="020B0604020202020204" pitchFamily="34" charset="0"/>
                <a:cs typeface="Arial" panose="020B0604020202020204" pitchFamily="34" charset="0"/>
              </a:rPr>
              <a:t>Review underway</a:t>
            </a:r>
          </a:p>
        </p:txBody>
      </p:sp>
    </p:spTree>
    <p:extLst>
      <p:ext uri="{BB962C8B-B14F-4D97-AF65-F5344CB8AC3E}">
        <p14:creationId xmlns:p14="http://schemas.microsoft.com/office/powerpoint/2010/main" val="37418683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ACE86B-5615-4E7D-8540-393589AB62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7464" y="236966"/>
            <a:ext cx="8475785" cy="694591"/>
          </a:xfrm>
        </p:spPr>
        <p:txBody>
          <a:bodyPr/>
          <a:lstStyle/>
          <a:p>
            <a:r>
              <a:rPr lang="en-ZA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PHASE 2 OF SCENARIO MODELLING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67AF82-43E7-423A-80C2-F5122CFA2E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68315" y="1072661"/>
            <a:ext cx="7587762" cy="5345723"/>
          </a:xfrm>
        </p:spPr>
        <p:txBody>
          <a:bodyPr/>
          <a:lstStyle/>
          <a:p>
            <a:pPr marL="0" indent="0">
              <a:buNone/>
            </a:pPr>
            <a:r>
              <a:rPr lang="en-ZA" sz="2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Background</a:t>
            </a:r>
          </a:p>
          <a:p>
            <a:r>
              <a:rPr lang="en-ZA" sz="2200" b="1" dirty="0">
                <a:latin typeface="Arial" panose="020B0604020202020204" pitchFamily="34" charset="0"/>
                <a:cs typeface="Arial" panose="020B0604020202020204" pitchFamily="34" charset="0"/>
              </a:rPr>
              <a:t>WRP (based on 2014 Feasibility data) and Pro-Plan/AECOM (2017 Design phase) modelling different in terms of:</a:t>
            </a:r>
          </a:p>
          <a:p>
            <a:pPr lvl="1"/>
            <a:r>
              <a:rPr lang="en-ZA" sz="2000" b="1" dirty="0">
                <a:latin typeface="Arial" panose="020B0604020202020204" pitchFamily="34" charset="0"/>
                <a:cs typeface="Arial" panose="020B0604020202020204" pitchFamily="34" charset="0"/>
              </a:rPr>
              <a:t>Models used. WRYM=monthly model vs. Pro-Plan / AECOM daily model</a:t>
            </a:r>
          </a:p>
          <a:p>
            <a:pPr lvl="1"/>
            <a:r>
              <a:rPr lang="en-ZA" sz="2000" b="1" dirty="0">
                <a:latin typeface="Arial" panose="020B0604020202020204" pitchFamily="34" charset="0"/>
                <a:cs typeface="Arial" panose="020B0604020202020204" pitchFamily="34" charset="0"/>
              </a:rPr>
              <a:t>Different data lengths as input data</a:t>
            </a:r>
          </a:p>
          <a:p>
            <a:pPr lvl="1"/>
            <a:r>
              <a:rPr lang="en-ZA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Different Operating Rules NB</a:t>
            </a:r>
          </a:p>
          <a:p>
            <a:pPr lvl="1"/>
            <a:endParaRPr lang="en-ZA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ZA" sz="2000" b="1" dirty="0">
                <a:latin typeface="Arial" panose="020B0604020202020204" pitchFamily="34" charset="0"/>
                <a:cs typeface="Arial" panose="020B0604020202020204" pitchFamily="34" charset="0"/>
              </a:rPr>
              <a:t>DWS intervention needed to get dam design + operational rules info from Pro-Plan, AECOM and the implementing agent, NWRIB.</a:t>
            </a:r>
          </a:p>
          <a:p>
            <a:pPr marL="0" indent="0">
              <a:buNone/>
            </a:pPr>
            <a:endParaRPr lang="en-ZA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ZA" sz="2000" b="1" dirty="0">
                <a:latin typeface="Arial" panose="020B0604020202020204" pitchFamily="34" charset="0"/>
                <a:cs typeface="Arial" panose="020B0604020202020204" pitchFamily="34" charset="0"/>
              </a:rPr>
              <a:t>Additional modelling undertaken mid-Sept to mid-Oct 2017. Scenario evaluation thereafter.</a:t>
            </a:r>
          </a:p>
          <a:p>
            <a:pPr marL="0" indent="0">
              <a:buNone/>
            </a:pPr>
            <a:endParaRPr lang="en-ZA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ZA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40370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703648-6D24-49A8-84AA-2EDD1A3F52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5018" y="336781"/>
            <a:ext cx="8029851" cy="1140924"/>
          </a:xfrm>
        </p:spPr>
        <p:txBody>
          <a:bodyPr/>
          <a:lstStyle/>
          <a:p>
            <a:r>
              <a:rPr lang="en-ZA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TASKS FOR ADDITIONAL MODELLING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E1610B-AE0A-4C32-AA25-00476834FF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11852" y="1166986"/>
            <a:ext cx="7074137" cy="4941276"/>
          </a:xfrm>
        </p:spPr>
        <p:txBody>
          <a:bodyPr/>
          <a:lstStyle/>
          <a:p>
            <a:pPr>
              <a:buFont typeface="Symbol" panose="05050102010706020507" pitchFamily="18" charset="2"/>
              <a:buChar char="·"/>
            </a:pPr>
            <a:r>
              <a:rPr lang="en-ZA" sz="2200" b="1" kern="1400" dirty="0">
                <a:solidFill>
                  <a:prstClr val="black"/>
                </a:solidFill>
                <a:latin typeface="Arial" panose="020B0604020202020204" pitchFamily="34" charset="0"/>
              </a:rPr>
              <a:t>Incorporate daily model operating rules into the monthly WRYM, and re-analyse scenarios as this will have an impact on the downstream EWR sites and Estuary, and Economic Analysis.</a:t>
            </a:r>
          </a:p>
          <a:p>
            <a:pPr>
              <a:buFont typeface="Symbol" panose="05050102010706020507" pitchFamily="18" charset="2"/>
              <a:buChar char="·"/>
            </a:pPr>
            <a:endParaRPr lang="en-ZA" sz="1000" b="1" kern="1400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>
              <a:buFont typeface="Symbol" panose="05050102010706020507" pitchFamily="18" charset="2"/>
              <a:buChar char="·"/>
            </a:pPr>
            <a:r>
              <a:rPr lang="en-ZA" sz="2200" b="1" kern="1400" dirty="0">
                <a:solidFill>
                  <a:prstClr val="black"/>
                </a:solidFill>
                <a:latin typeface="Arial" panose="020B0604020202020204" pitchFamily="34" charset="0"/>
              </a:rPr>
              <a:t>Test to ensure similar functionality and flow regimes at common points.</a:t>
            </a:r>
          </a:p>
          <a:p>
            <a:pPr>
              <a:buFont typeface="Symbol" panose="05050102010706020507" pitchFamily="18" charset="2"/>
              <a:buChar char="·"/>
            </a:pPr>
            <a:endParaRPr lang="en-ZA" sz="1000" b="1" kern="1400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>
              <a:buFont typeface="Symbol" panose="05050102010706020507" pitchFamily="18" charset="2"/>
              <a:buChar char="·"/>
            </a:pPr>
            <a:r>
              <a:rPr lang="en-ZA" sz="2200" b="1" kern="1400" dirty="0">
                <a:solidFill>
                  <a:prstClr val="black"/>
                </a:solidFill>
                <a:latin typeface="Arial" panose="020B0604020202020204" pitchFamily="34" charset="0"/>
              </a:rPr>
              <a:t>Scenario analysis undertaken iteratively for optimisation purposes.</a:t>
            </a:r>
          </a:p>
          <a:p>
            <a:pPr>
              <a:buFont typeface="Symbol" panose="05050102010706020507" pitchFamily="18" charset="2"/>
              <a:buChar char="·"/>
            </a:pPr>
            <a:endParaRPr lang="en-ZA" sz="1000" b="1" kern="1400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>
              <a:buFont typeface="Symbol" panose="05050102010706020507" pitchFamily="18" charset="2"/>
              <a:buChar char="·"/>
            </a:pPr>
            <a:r>
              <a:rPr lang="en-ZA" sz="2200" b="1" kern="1400" dirty="0">
                <a:solidFill>
                  <a:prstClr val="black"/>
                </a:solidFill>
                <a:latin typeface="Arial" panose="020B0604020202020204" pitchFamily="34" charset="0"/>
              </a:rPr>
              <a:t>Additional ecological consequences undertaken; followed on to Economic and Ecosystem Services consequences steps.</a:t>
            </a:r>
            <a:endParaRPr lang="en-ZA" sz="2200" b="1" dirty="0"/>
          </a:p>
        </p:txBody>
      </p:sp>
    </p:spTree>
    <p:extLst>
      <p:ext uri="{BB962C8B-B14F-4D97-AF65-F5344CB8AC3E}">
        <p14:creationId xmlns:p14="http://schemas.microsoft.com/office/powerpoint/2010/main" val="2123274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02DFA6-B09A-48A3-8224-786DF664B9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941" y="252548"/>
            <a:ext cx="7807570" cy="622178"/>
          </a:xfrm>
        </p:spPr>
        <p:txBody>
          <a:bodyPr/>
          <a:lstStyle/>
          <a:p>
            <a:r>
              <a:rPr lang="en-ZA" sz="3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PHASE 2 SCENARIO MODELLING</a:t>
            </a:r>
            <a:endParaRPr lang="en-ZA" sz="3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7CD5C0-49E2-43F6-82D6-D676394244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44673" y="1041697"/>
            <a:ext cx="7011055" cy="5767751"/>
          </a:xfrm>
        </p:spPr>
        <p:txBody>
          <a:bodyPr/>
          <a:lstStyle/>
          <a:p>
            <a:pPr marL="0" indent="0">
              <a:buNone/>
            </a:pPr>
            <a:r>
              <a:rPr lang="en-ZA" sz="2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Implications</a:t>
            </a:r>
          </a:p>
          <a:p>
            <a:r>
              <a:rPr lang="en-ZA" sz="2000" b="1" dirty="0">
                <a:latin typeface="Arial" panose="020B0604020202020204" pitchFamily="34" charset="0"/>
                <a:cs typeface="Arial" panose="020B0604020202020204" pitchFamily="34" charset="0"/>
              </a:rPr>
              <a:t>Contract end date: Two month extension, so end July             		end September 2018.</a:t>
            </a:r>
          </a:p>
          <a:p>
            <a:r>
              <a:rPr lang="en-ZA" sz="2000" b="1" dirty="0">
                <a:latin typeface="Arial" panose="020B0604020202020204" pitchFamily="34" charset="0"/>
                <a:cs typeface="Arial" panose="020B0604020202020204" pitchFamily="34" charset="0"/>
              </a:rPr>
              <a:t>Gazetting period: April – Sept 2018, rather than Feb – July 2018.</a:t>
            </a:r>
          </a:p>
          <a:p>
            <a:r>
              <a:rPr lang="en-ZA" sz="2000" b="1" dirty="0">
                <a:latin typeface="Arial" panose="020B0604020202020204" pitchFamily="34" charset="0"/>
                <a:cs typeface="Arial" panose="020B0604020202020204" pitchFamily="34" charset="0"/>
              </a:rPr>
              <a:t>Reporting: Financial year deadlines </a:t>
            </a:r>
            <a:r>
              <a:rPr lang="en-ZA" sz="2000" b="1" u="sng" dirty="0">
                <a:latin typeface="Arial" panose="020B0604020202020204" pitchFamily="34" charset="0"/>
                <a:cs typeface="Arial" panose="020B0604020202020204" pitchFamily="34" charset="0"/>
              </a:rPr>
              <a:t>should</a:t>
            </a:r>
            <a:r>
              <a:rPr lang="en-ZA" sz="2000" b="1" dirty="0">
                <a:latin typeface="Arial" panose="020B0604020202020204" pitchFamily="34" charset="0"/>
                <a:cs typeface="Arial" panose="020B0604020202020204" pitchFamily="34" charset="0"/>
              </a:rPr>
              <a:t> be met.</a:t>
            </a:r>
          </a:p>
          <a:p>
            <a:r>
              <a:rPr lang="en-ZA" sz="2000" b="1" dirty="0">
                <a:latin typeface="Arial" panose="020B0604020202020204" pitchFamily="34" charset="0"/>
                <a:cs typeface="Arial" panose="020B0604020202020204" pitchFamily="34" charset="0"/>
              </a:rPr>
              <a:t>Public meetings: Provisionally last week May 2018.</a:t>
            </a:r>
          </a:p>
          <a:p>
            <a:r>
              <a:rPr lang="en-ZA" sz="2000" b="1" dirty="0">
                <a:latin typeface="Arial" panose="020B0604020202020204" pitchFamily="34" charset="0"/>
                <a:cs typeface="Arial" panose="020B0604020202020204" pitchFamily="34" charset="0"/>
              </a:rPr>
              <a:t>Budget: No VO required. Budget reallocated.</a:t>
            </a:r>
          </a:p>
          <a:p>
            <a:endParaRPr lang="en-ZA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ZA" sz="2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Note</a:t>
            </a:r>
          </a:p>
          <a:p>
            <a:pPr>
              <a:spcBef>
                <a:spcPts val="528"/>
              </a:spcBef>
            </a:pPr>
            <a:r>
              <a:rPr lang="en-ZA" sz="2000" b="1" dirty="0">
                <a:latin typeface="Arial" panose="020B0604020202020204" pitchFamily="34" charset="0"/>
                <a:cs typeface="Arial" panose="020B0604020202020204" pitchFamily="34" charset="0"/>
              </a:rPr>
              <a:t>Recommended Catchment Configuration and Classes will be presented, but </a:t>
            </a:r>
            <a:r>
              <a:rPr lang="en-ZA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optimisation of the dam design and meeting of EWRs must be undertaken by the dam designers.</a:t>
            </a:r>
          </a:p>
          <a:p>
            <a:endParaRPr lang="en-ZA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ZA" dirty="0"/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50CA04E2-E714-4909-90AE-3FA7461BEFA0}"/>
              </a:ext>
            </a:extLst>
          </p:cNvPr>
          <p:cNvSpPr/>
          <p:nvPr/>
        </p:nvSpPr>
        <p:spPr>
          <a:xfrm flipV="1">
            <a:off x="2229700" y="1725596"/>
            <a:ext cx="378069" cy="263769"/>
          </a:xfrm>
          <a:prstGeom prst="rightArrow">
            <a:avLst>
              <a:gd name="adj1" fmla="val 50000"/>
              <a:gd name="adj2" fmla="val 41176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2867952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29134" y="2755174"/>
            <a:ext cx="68536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QUESTIONS FOR CLARIFICATION</a:t>
            </a:r>
          </a:p>
        </p:txBody>
      </p:sp>
    </p:spTree>
    <p:extLst>
      <p:ext uri="{BB962C8B-B14F-4D97-AF65-F5344CB8AC3E}">
        <p14:creationId xmlns:p14="http://schemas.microsoft.com/office/powerpoint/2010/main" val="333453599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2825</TotalTime>
  <Words>400</Words>
  <Application>Microsoft Office PowerPoint</Application>
  <PresentationFormat>On-screen Show (4:3)</PresentationFormat>
  <Paragraphs>70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ＭＳ Ｐゴシック</vt:lpstr>
      <vt:lpstr>Arial</vt:lpstr>
      <vt:lpstr>Calibri</vt:lpstr>
      <vt:lpstr>Gill Sans</vt:lpstr>
      <vt:lpstr>Gill Sans Light</vt:lpstr>
      <vt:lpstr>Gill Sans MT</vt:lpstr>
      <vt:lpstr>Symbol</vt:lpstr>
      <vt:lpstr>Wingdings</vt:lpstr>
      <vt:lpstr>1_Office Theme</vt:lpstr>
      <vt:lpstr>PowerPoint Presentation</vt:lpstr>
      <vt:lpstr>PROJECT PLAN</vt:lpstr>
      <vt:lpstr>PowerPoint Presentation</vt:lpstr>
      <vt:lpstr>ACTIVITIES SINCE PSC 2, JULY 2017</vt:lpstr>
      <vt:lpstr>REPORTING STATUS</vt:lpstr>
      <vt:lpstr>PHASE 2 OF SCENARIO MODELLING</vt:lpstr>
      <vt:lpstr>TASKS FOR ADDITIONAL MODELLING</vt:lpstr>
      <vt:lpstr>PHASE 2 SCENARIO MODELLING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Delana Louw</dc:creator>
  <cp:lastModifiedBy>Patsy Scherman</cp:lastModifiedBy>
  <cp:revision>181</cp:revision>
  <cp:lastPrinted>2016-02-10T14:31:42Z</cp:lastPrinted>
  <dcterms:created xsi:type="dcterms:W3CDTF">2016-02-10T11:30:09Z</dcterms:created>
  <dcterms:modified xsi:type="dcterms:W3CDTF">2018-01-29T11:57:01Z</dcterms:modified>
</cp:coreProperties>
</file>